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3" r:id="rId3"/>
    <p:sldId id="258" r:id="rId4"/>
    <p:sldId id="257" r:id="rId5"/>
    <p:sldId id="264" r:id="rId6"/>
    <p:sldId id="259" r:id="rId7"/>
    <p:sldId id="260" r:id="rId8"/>
    <p:sldId id="262" r:id="rId9"/>
    <p:sldId id="261" r:id="rId10"/>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k-SK" smtClean="0"/>
              <a:t>Upravte štýly predlohy textu</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28E7464C-5040-42C4-A1D6-88DEE97EBBF5}" type="datetimeFigureOut">
              <a:rPr lang="sk-SK" smtClean="0"/>
              <a:pPr/>
              <a:t>6.3.2014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BD481CC-A745-464A-8CC1-CA6589A28129}" type="slidenum">
              <a:rPr lang="sk-SK" smtClean="0"/>
              <a:pPr/>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1074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28E7464C-5040-42C4-A1D6-88DEE97EBBF5}" type="datetimeFigureOut">
              <a:rPr lang="sk-SK" smtClean="0"/>
              <a:pPr/>
              <a:t>6.3.2014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BD481CC-A745-464A-8CC1-CA6589A28129}" type="slidenum">
              <a:rPr lang="sk-SK" smtClean="0"/>
              <a:pPr/>
              <a:t>‹#›</a:t>
            </a:fld>
            <a:endParaRPr lang="sk-SK"/>
          </a:p>
        </p:txBody>
      </p:sp>
    </p:spTree>
    <p:extLst>
      <p:ext uri="{BB962C8B-B14F-4D97-AF65-F5344CB8AC3E}">
        <p14:creationId xmlns="" xmlns:p14="http://schemas.microsoft.com/office/powerpoint/2010/main" val="378419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28E7464C-5040-42C4-A1D6-88DEE97EBBF5}" type="datetimeFigureOut">
              <a:rPr lang="sk-SK" smtClean="0"/>
              <a:pPr/>
              <a:t>6.3.2014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BD481CC-A745-464A-8CC1-CA6589A28129}" type="slidenum">
              <a:rPr lang="sk-SK" smtClean="0"/>
              <a:pPr/>
              <a:t>‹#›</a:t>
            </a:fld>
            <a:endParaRPr lang="sk-SK"/>
          </a:p>
        </p:txBody>
      </p:sp>
    </p:spTree>
    <p:extLst>
      <p:ext uri="{BB962C8B-B14F-4D97-AF65-F5344CB8AC3E}">
        <p14:creationId xmlns="" xmlns:p14="http://schemas.microsoft.com/office/powerpoint/2010/main" val="99949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28E7464C-5040-42C4-A1D6-88DEE97EBBF5}" type="datetimeFigureOut">
              <a:rPr lang="sk-SK" smtClean="0"/>
              <a:pPr/>
              <a:t>6.3.2014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BD481CC-A745-464A-8CC1-CA6589A28129}" type="slidenum">
              <a:rPr lang="sk-SK" smtClean="0"/>
              <a:pPr/>
              <a:t>‹#›</a:t>
            </a:fld>
            <a:endParaRPr lang="sk-SK"/>
          </a:p>
        </p:txBody>
      </p:sp>
    </p:spTree>
    <p:extLst>
      <p:ext uri="{BB962C8B-B14F-4D97-AF65-F5344CB8AC3E}">
        <p14:creationId xmlns="" xmlns:p14="http://schemas.microsoft.com/office/powerpoint/2010/main" val="46035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k-SK" smtClean="0"/>
              <a:t>Upravte štýly predlohy textu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28E7464C-5040-42C4-A1D6-88DEE97EBBF5}" type="datetimeFigureOut">
              <a:rPr lang="sk-SK" smtClean="0"/>
              <a:pPr/>
              <a:t>6.3.2014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BD481CC-A745-464A-8CC1-CA6589A28129}" type="slidenum">
              <a:rPr lang="sk-SK" smtClean="0"/>
              <a:pPr/>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8704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28E7464C-5040-42C4-A1D6-88DEE97EBBF5}" type="datetimeFigureOut">
              <a:rPr lang="sk-SK" smtClean="0"/>
              <a:pPr/>
              <a:t>6.3.2014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BD481CC-A745-464A-8CC1-CA6589A28129}" type="slidenum">
              <a:rPr lang="sk-SK" smtClean="0"/>
              <a:pPr/>
              <a:t>‹#›</a:t>
            </a:fld>
            <a:endParaRPr lang="sk-SK"/>
          </a:p>
        </p:txBody>
      </p:sp>
    </p:spTree>
    <p:extLst>
      <p:ext uri="{BB962C8B-B14F-4D97-AF65-F5344CB8AC3E}">
        <p14:creationId xmlns="" xmlns:p14="http://schemas.microsoft.com/office/powerpoint/2010/main" val="416085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097280" y="2582334"/>
            <a:ext cx="4937760" cy="33782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6217920" y="2582334"/>
            <a:ext cx="4937760" cy="33782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28E7464C-5040-42C4-A1D6-88DEE97EBBF5}" type="datetimeFigureOut">
              <a:rPr lang="sk-SK" smtClean="0"/>
              <a:pPr/>
              <a:t>6.3.2014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EBD481CC-A745-464A-8CC1-CA6589A28129}" type="slidenum">
              <a:rPr lang="sk-SK" smtClean="0"/>
              <a:pPr/>
              <a:t>‹#›</a:t>
            </a:fld>
            <a:endParaRPr lang="sk-SK"/>
          </a:p>
        </p:txBody>
      </p:sp>
    </p:spTree>
    <p:extLst>
      <p:ext uri="{BB962C8B-B14F-4D97-AF65-F5344CB8AC3E}">
        <p14:creationId xmlns="" xmlns:p14="http://schemas.microsoft.com/office/powerpoint/2010/main" val="351934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28E7464C-5040-42C4-A1D6-88DEE97EBBF5}" type="datetimeFigureOut">
              <a:rPr lang="sk-SK" smtClean="0"/>
              <a:pPr/>
              <a:t>6.3.2014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EBD481CC-A745-464A-8CC1-CA6589A28129}" type="slidenum">
              <a:rPr lang="sk-SK" smtClean="0"/>
              <a:pPr/>
              <a:t>‹#›</a:t>
            </a:fld>
            <a:endParaRPr lang="sk-SK"/>
          </a:p>
        </p:txBody>
      </p:sp>
    </p:spTree>
    <p:extLst>
      <p:ext uri="{BB962C8B-B14F-4D97-AF65-F5344CB8AC3E}">
        <p14:creationId xmlns="" xmlns:p14="http://schemas.microsoft.com/office/powerpoint/2010/main" val="77695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8E7464C-5040-42C4-A1D6-88DEE97EBBF5}" type="datetimeFigureOut">
              <a:rPr lang="sk-SK" smtClean="0"/>
              <a:pPr/>
              <a:t>6.3.2014</a:t>
            </a:fld>
            <a:endParaRPr lang="sk-S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k-SK"/>
          </a:p>
        </p:txBody>
      </p:sp>
      <p:sp>
        <p:nvSpPr>
          <p:cNvPr id="9" name="Slide Number Placeholder 8"/>
          <p:cNvSpPr>
            <a:spLocks noGrp="1"/>
          </p:cNvSpPr>
          <p:nvPr>
            <p:ph type="sldNum" sz="quarter" idx="12"/>
          </p:nvPr>
        </p:nvSpPr>
        <p:spPr/>
        <p:txBody>
          <a:bodyPr/>
          <a:lstStyle/>
          <a:p>
            <a:fld id="{EBD481CC-A745-464A-8CC1-CA6589A28129}" type="slidenum">
              <a:rPr lang="sk-SK" smtClean="0"/>
              <a:pPr/>
              <a:t>‹#›</a:t>
            </a:fld>
            <a:endParaRPr lang="sk-SK"/>
          </a:p>
        </p:txBody>
      </p:sp>
    </p:spTree>
    <p:extLst>
      <p:ext uri="{BB962C8B-B14F-4D97-AF65-F5344CB8AC3E}">
        <p14:creationId xmlns="" xmlns:p14="http://schemas.microsoft.com/office/powerpoint/2010/main" val="365277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k-SK" smtClean="0"/>
              <a:t>Upravte štýly predlohy textu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8E7464C-5040-42C4-A1D6-88DEE97EBBF5}" type="datetimeFigureOut">
              <a:rPr lang="sk-SK" smtClean="0"/>
              <a:pPr/>
              <a:t>6.3.2014</a:t>
            </a:fld>
            <a:endParaRPr lang="sk-SK"/>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k-S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BD481CC-A745-464A-8CC1-CA6589A28129}" type="slidenum">
              <a:rPr lang="sk-SK" smtClean="0"/>
              <a:pPr/>
              <a:t>‹#›</a:t>
            </a:fld>
            <a:endParaRPr lang="sk-SK"/>
          </a:p>
        </p:txBody>
      </p:sp>
    </p:spTree>
    <p:extLst>
      <p:ext uri="{BB962C8B-B14F-4D97-AF65-F5344CB8AC3E}">
        <p14:creationId xmlns="" xmlns:p14="http://schemas.microsoft.com/office/powerpoint/2010/main" val="148645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28E7464C-5040-42C4-A1D6-88DEE97EBBF5}" type="datetimeFigureOut">
              <a:rPr lang="sk-SK" smtClean="0"/>
              <a:pPr/>
              <a:t>6.3.2014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BD481CC-A745-464A-8CC1-CA6589A28129}" type="slidenum">
              <a:rPr lang="sk-SK" smtClean="0"/>
              <a:pPr/>
              <a:t>‹#›</a:t>
            </a:fld>
            <a:endParaRPr lang="sk-SK"/>
          </a:p>
        </p:txBody>
      </p:sp>
    </p:spTree>
    <p:extLst>
      <p:ext uri="{BB962C8B-B14F-4D97-AF65-F5344CB8AC3E}">
        <p14:creationId xmlns="" xmlns:p14="http://schemas.microsoft.com/office/powerpoint/2010/main" val="322866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k-SK" smtClean="0"/>
              <a:t>Upravte štýly predlohy textu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8E7464C-5040-42C4-A1D6-88DEE97EBBF5}" type="datetimeFigureOut">
              <a:rPr lang="sk-SK" smtClean="0"/>
              <a:pPr/>
              <a:t>6.3.2014</a:t>
            </a:fld>
            <a:endParaRPr lang="sk-SK"/>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k-SK"/>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BD481CC-A745-464A-8CC1-CA6589A28129}" type="slidenum">
              <a:rPr lang="sk-SK" smtClean="0"/>
              <a:pPr/>
              <a:t>‹#›</a:t>
            </a:fld>
            <a:endParaRPr lang="sk-S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165848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29110" y="310551"/>
            <a:ext cx="9144000" cy="2198747"/>
          </a:xfrm>
        </p:spPr>
        <p:txBody>
          <a:bodyPr>
            <a:normAutofit/>
          </a:bodyPr>
          <a:lstStyle/>
          <a:p>
            <a:endParaRPr lang="sk-SK" sz="9600" dirty="0"/>
          </a:p>
        </p:txBody>
      </p:sp>
      <p:sp>
        <p:nvSpPr>
          <p:cNvPr id="3" name="Podnadpis 2"/>
          <p:cNvSpPr>
            <a:spLocks noGrp="1"/>
          </p:cNvSpPr>
          <p:nvPr>
            <p:ph type="subTitle" idx="1"/>
          </p:nvPr>
        </p:nvSpPr>
        <p:spPr/>
        <p:txBody>
          <a:bodyPr/>
          <a:lstStyle/>
          <a:p>
            <a:endParaRPr lang="sk-SK" dirty="0"/>
          </a:p>
        </p:txBody>
      </p:sp>
      <p:sp>
        <p:nvSpPr>
          <p:cNvPr id="5" name="Obdĺžnik 4"/>
          <p:cNvSpPr/>
          <p:nvPr/>
        </p:nvSpPr>
        <p:spPr>
          <a:xfrm>
            <a:off x="1429110" y="640823"/>
            <a:ext cx="8617715" cy="3770263"/>
          </a:xfrm>
          <a:prstGeom prst="rect">
            <a:avLst/>
          </a:prstGeom>
          <a:noFill/>
        </p:spPr>
        <p:txBody>
          <a:bodyPr wrap="square" lIns="91440" tIns="45720" rIns="91440" bIns="45720">
            <a:spAutoFit/>
          </a:bodyPr>
          <a:lstStyle/>
          <a:p>
            <a:pPr algn="ctr"/>
            <a:r>
              <a:rPr lang="sk-SK" sz="239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Italy</a:t>
            </a:r>
            <a:endParaRPr lang="sk-SK" sz="239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 xmlns:p14="http://schemas.microsoft.com/office/powerpoint/2010/main" val="15718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8800" dirty="0" err="1">
                <a:latin typeface="MV Boli" panose="02000500030200090000" pitchFamily="2" charset="0"/>
                <a:cs typeface="MV Boli" panose="02000500030200090000" pitchFamily="2" charset="0"/>
              </a:rPr>
              <a:t>content</a:t>
            </a:r>
            <a:endParaRPr lang="sk-SK" sz="8800" dirty="0">
              <a:latin typeface="MV Boli" panose="02000500030200090000" pitchFamily="2" charset="0"/>
              <a:cs typeface="MV Boli" panose="02000500030200090000" pitchFamily="2" charset="0"/>
            </a:endParaRPr>
          </a:p>
        </p:txBody>
      </p:sp>
      <p:sp>
        <p:nvSpPr>
          <p:cNvPr id="3" name="Zástupný symbol obsahu 2"/>
          <p:cNvSpPr>
            <a:spLocks noGrp="1"/>
          </p:cNvSpPr>
          <p:nvPr>
            <p:ph idx="1"/>
          </p:nvPr>
        </p:nvSpPr>
        <p:spPr/>
        <p:txBody>
          <a:bodyPr/>
          <a:lstStyle/>
          <a:p>
            <a:pPr>
              <a:buFont typeface="Wingdings" panose="05000000000000000000" pitchFamily="2" charset="2"/>
              <a:buChar char="v"/>
            </a:pPr>
            <a:r>
              <a:rPr lang="sk-SK" dirty="0" smtClean="0"/>
              <a:t>1. </a:t>
            </a:r>
            <a:r>
              <a:rPr lang="sk-SK" dirty="0" err="1" smtClean="0"/>
              <a:t>Italy</a:t>
            </a:r>
            <a:endParaRPr lang="sk-SK" dirty="0" smtClean="0"/>
          </a:p>
          <a:p>
            <a:pPr>
              <a:buFont typeface="Wingdings" panose="05000000000000000000" pitchFamily="2" charset="2"/>
              <a:buChar char="v"/>
            </a:pPr>
            <a:r>
              <a:rPr lang="sk-SK" dirty="0" smtClean="0"/>
              <a:t>2. </a:t>
            </a:r>
            <a:r>
              <a:rPr lang="sk-SK" dirty="0" err="1" smtClean="0"/>
              <a:t>Location</a:t>
            </a:r>
            <a:endParaRPr lang="sk-SK" dirty="0" smtClean="0"/>
          </a:p>
          <a:p>
            <a:pPr>
              <a:buFont typeface="Wingdings" panose="05000000000000000000" pitchFamily="2" charset="2"/>
              <a:buChar char="v"/>
            </a:pPr>
            <a:r>
              <a:rPr lang="sk-SK" dirty="0" smtClean="0"/>
              <a:t>3. </a:t>
            </a:r>
            <a:r>
              <a:rPr lang="sk-SK" dirty="0" err="1"/>
              <a:t>Natural</a:t>
            </a:r>
            <a:r>
              <a:rPr lang="sk-SK" dirty="0"/>
              <a:t> </a:t>
            </a:r>
            <a:r>
              <a:rPr lang="sk-SK" dirty="0" err="1"/>
              <a:t>Character</a:t>
            </a:r>
            <a:endParaRPr lang="sk-SK" dirty="0" smtClean="0"/>
          </a:p>
          <a:p>
            <a:pPr>
              <a:buFont typeface="Wingdings" panose="05000000000000000000" pitchFamily="2" charset="2"/>
              <a:buChar char="v"/>
            </a:pPr>
            <a:r>
              <a:rPr lang="sk-SK" dirty="0"/>
              <a:t>4</a:t>
            </a:r>
            <a:r>
              <a:rPr lang="sk-SK" dirty="0" smtClean="0"/>
              <a:t>. </a:t>
            </a:r>
            <a:r>
              <a:rPr lang="sk-SK" dirty="0" err="1" smtClean="0"/>
              <a:t>Venice</a:t>
            </a:r>
            <a:endParaRPr lang="sk-SK" dirty="0" smtClean="0"/>
          </a:p>
          <a:p>
            <a:pPr>
              <a:buFont typeface="Wingdings" panose="05000000000000000000" pitchFamily="2" charset="2"/>
              <a:buChar char="v"/>
            </a:pPr>
            <a:r>
              <a:rPr lang="sk-SK" dirty="0"/>
              <a:t>5</a:t>
            </a:r>
            <a:r>
              <a:rPr lang="sk-SK" dirty="0" smtClean="0"/>
              <a:t>. </a:t>
            </a:r>
            <a:r>
              <a:rPr lang="sk-SK" dirty="0" err="1" smtClean="0"/>
              <a:t>Rome</a:t>
            </a:r>
            <a:endParaRPr lang="sk-SK" dirty="0" smtClean="0"/>
          </a:p>
          <a:p>
            <a:pPr>
              <a:buFont typeface="Wingdings" panose="05000000000000000000" pitchFamily="2" charset="2"/>
              <a:buChar char="v"/>
            </a:pPr>
            <a:r>
              <a:rPr lang="sk-SK" dirty="0"/>
              <a:t>6</a:t>
            </a:r>
            <a:r>
              <a:rPr lang="sk-SK" dirty="0" smtClean="0"/>
              <a:t>. </a:t>
            </a:r>
            <a:r>
              <a:rPr lang="sk-SK" dirty="0" err="1" smtClean="0"/>
              <a:t>The</a:t>
            </a:r>
            <a:r>
              <a:rPr lang="sk-SK" dirty="0" smtClean="0"/>
              <a:t> </a:t>
            </a:r>
            <a:r>
              <a:rPr lang="sk-SK" dirty="0" err="1" smtClean="0"/>
              <a:t>Leaning</a:t>
            </a:r>
            <a:r>
              <a:rPr lang="sk-SK" dirty="0" smtClean="0"/>
              <a:t> </a:t>
            </a:r>
            <a:r>
              <a:rPr lang="sk-SK" dirty="0" err="1" smtClean="0"/>
              <a:t>Tower</a:t>
            </a:r>
            <a:endParaRPr lang="sk-SK" dirty="0" smtClean="0"/>
          </a:p>
          <a:p>
            <a:endParaRPr lang="sk-SK" dirty="0"/>
          </a:p>
        </p:txBody>
      </p:sp>
    </p:spTree>
    <p:extLst>
      <p:ext uri="{BB962C8B-B14F-4D97-AF65-F5344CB8AC3E}">
        <p14:creationId xmlns="" xmlns:p14="http://schemas.microsoft.com/office/powerpoint/2010/main" val="391304848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6600" dirty="0" err="1" smtClean="0">
                <a:solidFill>
                  <a:srgbClr val="FF0000"/>
                </a:solidFill>
                <a:effectLst>
                  <a:outerShdw blurRad="38100" dist="38100" dir="2700000" algn="tl">
                    <a:srgbClr val="000000">
                      <a:alpha val="43137"/>
                    </a:srgbClr>
                  </a:outerShdw>
                  <a:reflection stA="41000" endPos="65000" dist="50800" dir="5400000" sy="-100000" algn="bl" rotWithShape="0"/>
                </a:effectLst>
              </a:rPr>
              <a:t>Italy</a:t>
            </a:r>
            <a:endParaRPr lang="sk-SK" sz="6600" dirty="0">
              <a:solidFill>
                <a:srgbClr val="FF0000"/>
              </a:solidFill>
              <a:effectLst>
                <a:outerShdw blurRad="38100" dist="38100" dir="2700000" algn="tl">
                  <a:srgbClr val="000000">
                    <a:alpha val="43137"/>
                  </a:srgbClr>
                </a:outerShdw>
                <a:reflection stA="41000" endPos="65000" dist="50800" dir="5400000" sy="-100000" algn="bl" rotWithShape="0"/>
              </a:effectLst>
            </a:endParaRPr>
          </a:p>
        </p:txBody>
      </p:sp>
      <p:sp>
        <p:nvSpPr>
          <p:cNvPr id="3" name="Zástupný symbol obsahu 2"/>
          <p:cNvSpPr>
            <a:spLocks noGrp="1"/>
          </p:cNvSpPr>
          <p:nvPr>
            <p:ph idx="1"/>
          </p:nvPr>
        </p:nvSpPr>
        <p:spPr/>
        <p:txBody>
          <a:bodyPr>
            <a:normAutofit/>
          </a:bodyPr>
          <a:lstStyle/>
          <a:p>
            <a:r>
              <a:rPr lang="en-US" sz="3200" dirty="0" smtClean="0"/>
              <a:t>Italy was the center of the Roman Empire which left archaeological, cultural and literary heritage. European thought and art has developed through historical figures, like those of Machiavelli, Dante, Leonardo da Vinci and Galileo.</a:t>
            </a:r>
            <a:r>
              <a:rPr lang="sk-SK" sz="3200" dirty="0"/>
              <a:t> </a:t>
            </a:r>
            <a:r>
              <a:rPr lang="en-US" sz="3200" dirty="0"/>
              <a:t>In Italy live 60,770,000 people.</a:t>
            </a:r>
            <a:endParaRPr lang="sk-SK" sz="3200" dirty="0"/>
          </a:p>
        </p:txBody>
      </p:sp>
      <p:pic>
        <p:nvPicPr>
          <p:cNvPr id="1030" name="Picture 6" descr="https://encrypted-tbn3.gstatic.com/images?q=tbn:ANd9GcQHyKzPwev88YSQHFRvuiwI9vGPIQReMmKhQ_OO5bz_bVbHuJBb-xzkRPh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2443" y="4393240"/>
            <a:ext cx="3954754" cy="2464760"/>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www.alliedpra.com/destinations/italy/images/venice-italy.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94761" y="4469455"/>
            <a:ext cx="4032429" cy="2312329"/>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s://encrypted-tbn1.gstatic.com/images?q=tbn:ANd9GcSDIPdI2FiAWwiA6KG_mooUUyqn3fhooBOBBJ0FycMfNQ0Y24DUY2mi1Mri"/>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05065" y="4393240"/>
            <a:ext cx="2729763" cy="23885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586732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34"/>
                                        </p:tgtEl>
                                        <p:attrNameLst>
                                          <p:attrName>style.visibility</p:attrName>
                                        </p:attrNameLst>
                                      </p:cBhvr>
                                      <p:to>
                                        <p:strVal val="visible"/>
                                      </p:to>
                                    </p:set>
                                    <p:animEffect transition="in" filter="circle(in)">
                                      <p:cBhvr>
                                        <p:cTn id="21" dur="2000"/>
                                        <p:tgtEl>
                                          <p:spTgt spid="103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wipe(down)">
                                      <p:cBhvr>
                                        <p:cTn id="26" dur="580">
                                          <p:stCondLst>
                                            <p:cond delay="0"/>
                                          </p:stCondLst>
                                        </p:cTn>
                                        <p:tgtEl>
                                          <p:spTgt spid="1032"/>
                                        </p:tgtEl>
                                      </p:cBhvr>
                                    </p:animEffect>
                                    <p:anim calcmode="lin" valueType="num">
                                      <p:cBhvr>
                                        <p:cTn id="27"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32" dur="26">
                                          <p:stCondLst>
                                            <p:cond delay="650"/>
                                          </p:stCondLst>
                                        </p:cTn>
                                        <p:tgtEl>
                                          <p:spTgt spid="1032"/>
                                        </p:tgtEl>
                                      </p:cBhvr>
                                      <p:to x="100000" y="60000"/>
                                    </p:animScale>
                                    <p:animScale>
                                      <p:cBhvr>
                                        <p:cTn id="33" dur="166" decel="50000">
                                          <p:stCondLst>
                                            <p:cond delay="676"/>
                                          </p:stCondLst>
                                        </p:cTn>
                                        <p:tgtEl>
                                          <p:spTgt spid="1032"/>
                                        </p:tgtEl>
                                      </p:cBhvr>
                                      <p:to x="100000" y="100000"/>
                                    </p:animScale>
                                    <p:animScale>
                                      <p:cBhvr>
                                        <p:cTn id="34" dur="26">
                                          <p:stCondLst>
                                            <p:cond delay="1312"/>
                                          </p:stCondLst>
                                        </p:cTn>
                                        <p:tgtEl>
                                          <p:spTgt spid="1032"/>
                                        </p:tgtEl>
                                      </p:cBhvr>
                                      <p:to x="100000" y="80000"/>
                                    </p:animScale>
                                    <p:animScale>
                                      <p:cBhvr>
                                        <p:cTn id="35" dur="166" decel="50000">
                                          <p:stCondLst>
                                            <p:cond delay="1338"/>
                                          </p:stCondLst>
                                        </p:cTn>
                                        <p:tgtEl>
                                          <p:spTgt spid="1032"/>
                                        </p:tgtEl>
                                      </p:cBhvr>
                                      <p:to x="100000" y="100000"/>
                                    </p:animScale>
                                    <p:animScale>
                                      <p:cBhvr>
                                        <p:cTn id="36" dur="26">
                                          <p:stCondLst>
                                            <p:cond delay="1642"/>
                                          </p:stCondLst>
                                        </p:cTn>
                                        <p:tgtEl>
                                          <p:spTgt spid="1032"/>
                                        </p:tgtEl>
                                      </p:cBhvr>
                                      <p:to x="100000" y="90000"/>
                                    </p:animScale>
                                    <p:animScale>
                                      <p:cBhvr>
                                        <p:cTn id="37" dur="166" decel="50000">
                                          <p:stCondLst>
                                            <p:cond delay="1668"/>
                                          </p:stCondLst>
                                        </p:cTn>
                                        <p:tgtEl>
                                          <p:spTgt spid="1032"/>
                                        </p:tgtEl>
                                      </p:cBhvr>
                                      <p:to x="100000" y="100000"/>
                                    </p:animScale>
                                    <p:animScale>
                                      <p:cBhvr>
                                        <p:cTn id="38" dur="26">
                                          <p:stCondLst>
                                            <p:cond delay="1808"/>
                                          </p:stCondLst>
                                        </p:cTn>
                                        <p:tgtEl>
                                          <p:spTgt spid="1032"/>
                                        </p:tgtEl>
                                      </p:cBhvr>
                                      <p:to x="100000" y="95000"/>
                                    </p:animScale>
                                    <p:animScale>
                                      <p:cBhvr>
                                        <p:cTn id="39" dur="166" decel="50000">
                                          <p:stCondLst>
                                            <p:cond delay="1834"/>
                                          </p:stCondLst>
                                        </p:cTn>
                                        <p:tgtEl>
                                          <p:spTgt spid="10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Impact" panose="020B0806030902050204" pitchFamily="34" charset="0"/>
              </a:rPr>
              <a:t>         </a:t>
            </a:r>
            <a:r>
              <a:rPr lang="sk-SK" sz="7200" dirty="0" err="1" smtClean="0">
                <a:latin typeface="Impact" panose="020B0806030902050204" pitchFamily="34" charset="0"/>
              </a:rPr>
              <a:t>location</a:t>
            </a:r>
            <a:endParaRPr lang="sk-SK" dirty="0">
              <a:latin typeface="Impact" panose="020B0806030902050204" pitchFamily="34" charset="0"/>
            </a:endParaRPr>
          </a:p>
        </p:txBody>
      </p:sp>
      <p:sp>
        <p:nvSpPr>
          <p:cNvPr id="3" name="Zástupný symbol obsahu 2"/>
          <p:cNvSpPr>
            <a:spLocks noGrp="1"/>
          </p:cNvSpPr>
          <p:nvPr>
            <p:ph idx="1"/>
          </p:nvPr>
        </p:nvSpPr>
        <p:spPr/>
        <p:txBody>
          <a:bodyPr>
            <a:normAutofit/>
          </a:bodyPr>
          <a:lstStyle/>
          <a:p>
            <a:r>
              <a:rPr lang="en-US" sz="2400" dirty="0" smtClean="0"/>
              <a:t>Italy is located </a:t>
            </a:r>
            <a:r>
              <a:rPr lang="sk-SK" sz="2400" dirty="0" smtClean="0"/>
              <a:t>in</a:t>
            </a:r>
            <a:r>
              <a:rPr lang="en-US" sz="2400" dirty="0" smtClean="0"/>
              <a:t> the territory of southern Europe </a:t>
            </a:r>
            <a:r>
              <a:rPr lang="sk-SK" sz="2400" dirty="0" smtClean="0"/>
              <a:t>on</a:t>
            </a:r>
            <a:r>
              <a:rPr lang="en-US" sz="2400" dirty="0" smtClean="0"/>
              <a:t> the Apennine peninsula. Its territory includes the islands of Sicily, Sardinia, Elba, Capri, Ischia and </a:t>
            </a:r>
            <a:r>
              <a:rPr lang="en-US" sz="2400" dirty="0" err="1" smtClean="0"/>
              <a:t>Tremiti</a:t>
            </a:r>
            <a:r>
              <a:rPr lang="en-US" sz="2400" dirty="0" smtClean="0"/>
              <a:t>.</a:t>
            </a:r>
            <a:endParaRPr lang="sk-SK" sz="2400" dirty="0"/>
          </a:p>
        </p:txBody>
      </p:sp>
      <p:pic>
        <p:nvPicPr>
          <p:cNvPr id="3074" name="Picture 2" descr="http://referentiel.nouvelobs.com/atlaseco/cartes/Italie_carte1.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28822" y="2843918"/>
            <a:ext cx="4081732" cy="313355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http://www.sommer.eu/images/europa/sommer-europa-italie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7932" y="3078258"/>
            <a:ext cx="6073775" cy="26648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72522853"/>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path" presetSubtype="0" accel="50000" decel="50000" fill="hold" nodeType="clickEffect">
                                  <p:stCondLst>
                                    <p:cond delay="0"/>
                                  </p:stCondLst>
                                  <p:childTnLst>
                                    <p:animMotion origin="layout" path="M -8.33333E-7 4.44444E-6 C -8.33333E-7 0.0331 -0.06198 0.05995 -0.13789 0.05995 C -0.22695 0.05995 -0.25924 0.03009 -0.27292 0.01203 L -0.28659 -0.01204 C -0.30052 -0.0301 -0.33476 -0.05996 -0.43555 -0.05996 C -0.49987 -0.05996 -0.57305 -0.03311 -0.57305 4.44444E-6 C -0.57305 0.0331 -0.49987 0.05995 -0.43555 0.05995 C -0.33476 0.05995 -0.30052 0.03009 -0.28659 0.01203 L -0.27292 -0.01204 C -0.25924 -0.0301 -0.22695 -0.05996 -0.13789 -0.05996 C -0.06198 -0.05996 -8.33333E-7 -0.03311 -8.33333E-7 4.44444E-6 Z " pathEditMode="relative" rAng="0" ptsTypes="AAAAAAAAAAA">
                                      <p:cBhvr>
                                        <p:cTn id="20" dur="2000" fill="hold"/>
                                        <p:tgtEl>
                                          <p:spTgt spid="3074"/>
                                        </p:tgtEl>
                                        <p:attrNameLst>
                                          <p:attrName>ppt_x</p:attrName>
                                          <p:attrName>ppt_y</p:attrName>
                                        </p:attrNameLst>
                                      </p:cBhvr>
                                      <p:rCtr x="-286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93763" y="88195"/>
            <a:ext cx="10058400" cy="1450757"/>
          </a:xfrm>
        </p:spPr>
        <p:txBody>
          <a:bodyPr>
            <a:normAutofit/>
          </a:bodyPr>
          <a:lstStyle/>
          <a:p>
            <a:r>
              <a:rPr lang="sk-SK" sz="6000" u="sng" dirty="0" err="1">
                <a:solidFill>
                  <a:srgbClr val="00B050"/>
                </a:solidFill>
                <a:latin typeface="Kristen ITC" panose="03050502040202030202" pitchFamily="66" charset="0"/>
              </a:rPr>
              <a:t>Natural</a:t>
            </a:r>
            <a:r>
              <a:rPr lang="sk-SK" sz="6000" u="sng" dirty="0">
                <a:solidFill>
                  <a:srgbClr val="00B050"/>
                </a:solidFill>
                <a:latin typeface="Kristen ITC" panose="03050502040202030202" pitchFamily="66" charset="0"/>
              </a:rPr>
              <a:t> </a:t>
            </a:r>
            <a:r>
              <a:rPr lang="sk-SK" sz="6000" u="sng" dirty="0" err="1">
                <a:solidFill>
                  <a:srgbClr val="00B050"/>
                </a:solidFill>
                <a:latin typeface="Kristen ITC" panose="03050502040202030202" pitchFamily="66" charset="0"/>
              </a:rPr>
              <a:t>Character</a:t>
            </a:r>
            <a:endParaRPr lang="sk-SK" sz="6000" u="sng" dirty="0">
              <a:solidFill>
                <a:srgbClr val="00B050"/>
              </a:solidFill>
              <a:latin typeface="Kristen ITC" panose="03050502040202030202" pitchFamily="66" charset="0"/>
            </a:endParaRPr>
          </a:p>
        </p:txBody>
      </p:sp>
      <p:sp>
        <p:nvSpPr>
          <p:cNvPr id="3" name="Zástupný symbol obsahu 2"/>
          <p:cNvSpPr>
            <a:spLocks noGrp="1"/>
          </p:cNvSpPr>
          <p:nvPr>
            <p:ph idx="1"/>
          </p:nvPr>
        </p:nvSpPr>
        <p:spPr/>
        <p:txBody>
          <a:bodyPr/>
          <a:lstStyle/>
          <a:p>
            <a:pPr>
              <a:buFont typeface="Wingdings" panose="05000000000000000000" pitchFamily="2" charset="2"/>
              <a:buChar char="Ø"/>
            </a:pPr>
            <a:r>
              <a:rPr lang="sk-SK" dirty="0" err="1" smtClean="0"/>
              <a:t>Surface</a:t>
            </a:r>
            <a:r>
              <a:rPr lang="sk-SK" dirty="0" smtClean="0"/>
              <a:t>- </a:t>
            </a:r>
            <a:r>
              <a:rPr lang="en-US" dirty="0"/>
              <a:t>Italy is </a:t>
            </a:r>
            <a:r>
              <a:rPr lang="en-US" dirty="0" smtClean="0"/>
              <a:t> </a:t>
            </a:r>
            <a:r>
              <a:rPr lang="sk-SK" dirty="0" err="1" smtClean="0"/>
              <a:t>mainly</a:t>
            </a:r>
            <a:r>
              <a:rPr lang="sk-SK" dirty="0" smtClean="0"/>
              <a:t> </a:t>
            </a:r>
            <a:r>
              <a:rPr lang="en-US" dirty="0" smtClean="0"/>
              <a:t>mountainous </a:t>
            </a:r>
            <a:r>
              <a:rPr lang="en-US" dirty="0"/>
              <a:t>country. In the north </a:t>
            </a:r>
            <a:r>
              <a:rPr lang="sk-SK" dirty="0" smtClean="0"/>
              <a:t>are </a:t>
            </a:r>
            <a:r>
              <a:rPr lang="en-US" dirty="0" smtClean="0"/>
              <a:t>the </a:t>
            </a:r>
            <a:r>
              <a:rPr lang="en-US" dirty="0"/>
              <a:t>mountains </a:t>
            </a:r>
            <a:r>
              <a:rPr lang="en-US" dirty="0" smtClean="0"/>
              <a:t>Alp</a:t>
            </a:r>
            <a:r>
              <a:rPr lang="sk-SK" dirty="0" smtClean="0"/>
              <a:t>s</a:t>
            </a:r>
            <a:r>
              <a:rPr lang="en-US" dirty="0"/>
              <a:t> </a:t>
            </a:r>
            <a:r>
              <a:rPr lang="en-US" dirty="0" smtClean="0"/>
              <a:t>and</a:t>
            </a:r>
            <a:r>
              <a:rPr lang="sk-SK" dirty="0" smtClean="0"/>
              <a:t> </a:t>
            </a:r>
            <a:r>
              <a:rPr lang="en-US" dirty="0" smtClean="0"/>
              <a:t>on</a:t>
            </a:r>
            <a:r>
              <a:rPr lang="sk-SK" dirty="0" smtClean="0"/>
              <a:t> </a:t>
            </a:r>
            <a:r>
              <a:rPr lang="en-US" dirty="0" smtClean="0"/>
              <a:t>border</a:t>
            </a:r>
            <a:r>
              <a:rPr lang="sk-SK" dirty="0" smtClean="0"/>
              <a:t> </a:t>
            </a:r>
            <a:r>
              <a:rPr lang="sk-SK" dirty="0" err="1" smtClean="0"/>
              <a:t>with</a:t>
            </a:r>
            <a:r>
              <a:rPr lang="sk-SK" dirty="0" smtClean="0"/>
              <a:t> </a:t>
            </a:r>
            <a:r>
              <a:rPr lang="sk-SK" dirty="0" err="1" smtClean="0"/>
              <a:t>France</a:t>
            </a:r>
            <a:r>
              <a:rPr lang="en-US" dirty="0" smtClean="0"/>
              <a:t> </a:t>
            </a:r>
            <a:r>
              <a:rPr lang="en-US" dirty="0"/>
              <a:t>lies the highest peak of Europe </a:t>
            </a:r>
            <a:r>
              <a:rPr lang="sk-SK" dirty="0" err="1"/>
              <a:t>M</a:t>
            </a:r>
            <a:r>
              <a:rPr lang="en-US" dirty="0" err="1" smtClean="0"/>
              <a:t>ont</a:t>
            </a:r>
            <a:r>
              <a:rPr lang="en-US" dirty="0" smtClean="0"/>
              <a:t> </a:t>
            </a:r>
            <a:r>
              <a:rPr lang="en-US" dirty="0"/>
              <a:t>Blanc </a:t>
            </a:r>
            <a:r>
              <a:rPr lang="en-US" dirty="0" err="1" smtClean="0"/>
              <a:t>wi</a:t>
            </a:r>
            <a:r>
              <a:rPr lang="sk-SK" dirty="0" smtClean="0"/>
              <a:t>c</a:t>
            </a:r>
            <a:r>
              <a:rPr lang="en-US" dirty="0" smtClean="0"/>
              <a:t>h </a:t>
            </a:r>
            <a:r>
              <a:rPr lang="sk-SK" dirty="0" err="1" smtClean="0"/>
              <a:t>is</a:t>
            </a:r>
            <a:r>
              <a:rPr lang="en-US" dirty="0" smtClean="0"/>
              <a:t>  </a:t>
            </a:r>
            <a:r>
              <a:rPr lang="en-US" dirty="0"/>
              <a:t>4810 </a:t>
            </a:r>
            <a:r>
              <a:rPr lang="en-US" dirty="0" smtClean="0"/>
              <a:t>meters</a:t>
            </a:r>
            <a:r>
              <a:rPr lang="sk-SK" dirty="0" smtClean="0"/>
              <a:t> </a:t>
            </a:r>
            <a:r>
              <a:rPr lang="sk-SK" dirty="0" err="1" smtClean="0"/>
              <a:t>high</a:t>
            </a:r>
            <a:r>
              <a:rPr lang="sk-SK" dirty="0" smtClean="0"/>
              <a:t>.</a:t>
            </a:r>
            <a:endParaRPr lang="sk-SK" dirty="0"/>
          </a:p>
          <a:p>
            <a:pPr>
              <a:buFont typeface="Wingdings" panose="05000000000000000000" pitchFamily="2" charset="2"/>
              <a:buChar char="Ø"/>
            </a:pPr>
            <a:r>
              <a:rPr lang="sk-SK" dirty="0" err="1" smtClean="0"/>
              <a:t>Climate</a:t>
            </a:r>
            <a:r>
              <a:rPr lang="sk-SK" dirty="0" smtClean="0"/>
              <a:t>- </a:t>
            </a:r>
            <a:r>
              <a:rPr lang="sk-SK" dirty="0" err="1" smtClean="0"/>
              <a:t>the</a:t>
            </a:r>
            <a:r>
              <a:rPr lang="sk-SK" dirty="0" smtClean="0"/>
              <a:t> </a:t>
            </a:r>
            <a:r>
              <a:rPr lang="sk-SK" dirty="0" err="1" smtClean="0"/>
              <a:t>climate</a:t>
            </a:r>
            <a:r>
              <a:rPr lang="sk-SK" dirty="0" smtClean="0"/>
              <a:t> </a:t>
            </a:r>
            <a:r>
              <a:rPr lang="sk-SK" dirty="0" err="1" smtClean="0"/>
              <a:t>is</a:t>
            </a:r>
            <a:r>
              <a:rPr lang="sk-SK" dirty="0" smtClean="0"/>
              <a:t> </a:t>
            </a:r>
            <a:r>
              <a:rPr lang="sk-SK" dirty="0" err="1" smtClean="0"/>
              <a:t>mostly</a:t>
            </a:r>
            <a:r>
              <a:rPr lang="sk-SK" dirty="0" smtClean="0"/>
              <a:t> </a:t>
            </a:r>
            <a:r>
              <a:rPr lang="sk-SK" dirty="0" err="1" smtClean="0"/>
              <a:t>subtropical</a:t>
            </a:r>
            <a:r>
              <a:rPr lang="sk-SK" dirty="0" smtClean="0"/>
              <a:t> </a:t>
            </a:r>
            <a:r>
              <a:rPr lang="sk-SK" dirty="0" err="1" smtClean="0"/>
              <a:t>only</a:t>
            </a:r>
            <a:r>
              <a:rPr lang="sk-SK" dirty="0" smtClean="0"/>
              <a:t> in </a:t>
            </a:r>
            <a:r>
              <a:rPr lang="sk-SK" dirty="0" err="1" smtClean="0"/>
              <a:t>the</a:t>
            </a:r>
            <a:r>
              <a:rPr lang="sk-SK" dirty="0" smtClean="0"/>
              <a:t> </a:t>
            </a:r>
            <a:r>
              <a:rPr lang="sk-SK" dirty="0" err="1" smtClean="0"/>
              <a:t>north</a:t>
            </a:r>
            <a:r>
              <a:rPr lang="sk-SK" dirty="0" smtClean="0"/>
              <a:t> </a:t>
            </a:r>
            <a:r>
              <a:rPr lang="sk-SK" dirty="0" err="1" smtClean="0"/>
              <a:t>is</a:t>
            </a:r>
            <a:r>
              <a:rPr lang="sk-SK" dirty="0" smtClean="0"/>
              <a:t> </a:t>
            </a:r>
            <a:r>
              <a:rPr lang="sk-SK" dirty="0" err="1" smtClean="0"/>
              <a:t>the</a:t>
            </a:r>
            <a:r>
              <a:rPr lang="sk-SK" dirty="0" smtClean="0"/>
              <a:t> </a:t>
            </a:r>
            <a:r>
              <a:rPr lang="sk-SK" dirty="0" err="1" smtClean="0"/>
              <a:t>mild</a:t>
            </a:r>
            <a:r>
              <a:rPr lang="sk-SK" dirty="0" smtClean="0"/>
              <a:t> </a:t>
            </a:r>
            <a:r>
              <a:rPr lang="sk-SK" dirty="0" err="1" smtClean="0"/>
              <a:t>climate</a:t>
            </a:r>
            <a:endParaRPr lang="sk-SK" dirty="0" smtClean="0"/>
          </a:p>
          <a:p>
            <a:pPr>
              <a:buFont typeface="Wingdings" panose="05000000000000000000" pitchFamily="2" charset="2"/>
              <a:buChar char="Ø"/>
            </a:pPr>
            <a:endParaRPr lang="sk-SK" dirty="0"/>
          </a:p>
          <a:p>
            <a:pPr>
              <a:buFont typeface="Wingdings" panose="05000000000000000000" pitchFamily="2" charset="2"/>
              <a:buChar char="Ø"/>
            </a:pPr>
            <a:r>
              <a:rPr lang="sk-SK" dirty="0" err="1" smtClean="0"/>
              <a:t>Waters</a:t>
            </a:r>
            <a:r>
              <a:rPr lang="sk-SK" dirty="0" smtClean="0"/>
              <a:t>- </a:t>
            </a:r>
            <a:r>
              <a:rPr lang="en-US" dirty="0"/>
              <a:t>the most important </a:t>
            </a:r>
            <a:r>
              <a:rPr lang="en-US" dirty="0" smtClean="0"/>
              <a:t>river </a:t>
            </a:r>
            <a:r>
              <a:rPr lang="sk-SK" dirty="0" err="1" smtClean="0"/>
              <a:t>is</a:t>
            </a:r>
            <a:r>
              <a:rPr lang="en-US" dirty="0" smtClean="0"/>
              <a:t> </a:t>
            </a:r>
            <a:r>
              <a:rPr lang="en-US" dirty="0"/>
              <a:t>the 652 km long river </a:t>
            </a:r>
            <a:r>
              <a:rPr lang="en-US" dirty="0" smtClean="0"/>
              <a:t>Po</a:t>
            </a:r>
            <a:r>
              <a:rPr lang="sk-SK" dirty="0" smtClean="0"/>
              <a:t>. </a:t>
            </a:r>
            <a:r>
              <a:rPr lang="sk-SK" dirty="0" err="1"/>
              <a:t>F</a:t>
            </a:r>
            <a:r>
              <a:rPr lang="sk-SK" dirty="0" err="1" smtClean="0"/>
              <a:t>amous</a:t>
            </a:r>
            <a:r>
              <a:rPr lang="sk-SK" dirty="0" smtClean="0"/>
              <a:t> are </a:t>
            </a:r>
            <a:r>
              <a:rPr lang="sk-SK" dirty="0" err="1" smtClean="0"/>
              <a:t>the</a:t>
            </a:r>
            <a:r>
              <a:rPr lang="sk-SK" dirty="0" smtClean="0"/>
              <a:t> </a:t>
            </a:r>
            <a:r>
              <a:rPr lang="en-US" dirty="0" smtClean="0"/>
              <a:t>Adige</a:t>
            </a:r>
            <a:r>
              <a:rPr lang="sk-SK" dirty="0" smtClean="0"/>
              <a:t> </a:t>
            </a:r>
            <a:r>
              <a:rPr lang="sk-SK" dirty="0" err="1" smtClean="0"/>
              <a:t>river</a:t>
            </a:r>
            <a:r>
              <a:rPr lang="en-US" dirty="0" smtClean="0"/>
              <a:t>  </a:t>
            </a:r>
            <a:r>
              <a:rPr lang="en-US" dirty="0"/>
              <a:t>and the </a:t>
            </a:r>
            <a:r>
              <a:rPr lang="en-US" dirty="0" smtClean="0"/>
              <a:t>Tiber</a:t>
            </a:r>
            <a:r>
              <a:rPr lang="sk-SK" dirty="0" smtClean="0"/>
              <a:t> </a:t>
            </a:r>
            <a:r>
              <a:rPr lang="sk-SK" dirty="0" err="1" smtClean="0"/>
              <a:t>river</a:t>
            </a:r>
            <a:r>
              <a:rPr lang="sk-SK" dirty="0" smtClean="0"/>
              <a:t> </a:t>
            </a:r>
            <a:r>
              <a:rPr lang="sk-SK" dirty="0" err="1" smtClean="0"/>
              <a:t>too</a:t>
            </a:r>
            <a:r>
              <a:rPr lang="sk-SK" dirty="0" smtClean="0"/>
              <a:t>.</a:t>
            </a:r>
            <a:endParaRPr lang="sk-SK" dirty="0"/>
          </a:p>
        </p:txBody>
      </p:sp>
      <p:pic>
        <p:nvPicPr>
          <p:cNvPr id="1026" name="Picture 2" descr="http://www.treking.cz/treky/walliske-alpy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14873" y="3857414"/>
            <a:ext cx="3749981" cy="2815776"/>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farm1.static.flickr.com/49/128576787_e26cfba27f.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30127" y="3852733"/>
            <a:ext cx="4064059" cy="2820457"/>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aphs.worldnomads.com/sandrad/679/rivertiberroma.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8633" y="4167725"/>
            <a:ext cx="2924923" cy="21904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4484167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latin typeface="Aharoni" panose="02010803020104030203" pitchFamily="2" charset="-79"/>
                <a:cs typeface="Aharoni" panose="02010803020104030203" pitchFamily="2" charset="-79"/>
              </a:rPr>
              <a:t>Venice</a:t>
            </a:r>
            <a:endParaRPr lang="sk-SK" dirty="0">
              <a:latin typeface="Aharoni" panose="02010803020104030203" pitchFamily="2" charset="-79"/>
              <a:cs typeface="Aharoni" panose="02010803020104030203" pitchFamily="2" charset="-79"/>
            </a:endParaRPr>
          </a:p>
        </p:txBody>
      </p:sp>
      <p:sp>
        <p:nvSpPr>
          <p:cNvPr id="3" name="Zástupný symbol obsahu 2"/>
          <p:cNvSpPr>
            <a:spLocks noGrp="1"/>
          </p:cNvSpPr>
          <p:nvPr>
            <p:ph idx="1"/>
          </p:nvPr>
        </p:nvSpPr>
        <p:spPr/>
        <p:txBody>
          <a:bodyPr>
            <a:normAutofit/>
          </a:bodyPr>
          <a:lstStyle/>
          <a:p>
            <a:r>
              <a:rPr lang="en-US" sz="2800" dirty="0" smtClean="0"/>
              <a:t>The main transport route is the Grand Canal, 4 km long and about 70 m wide </a:t>
            </a:r>
            <a:r>
              <a:rPr lang="en-US" sz="2800" dirty="0" smtClean="0"/>
              <a:t>cannel</a:t>
            </a:r>
            <a:r>
              <a:rPr lang="en-US" sz="2800" dirty="0" smtClean="0"/>
              <a:t>. Main street </a:t>
            </a:r>
            <a:r>
              <a:rPr lang="sk-SK" sz="2800" dirty="0" smtClean="0"/>
              <a:t>and</a:t>
            </a:r>
            <a:r>
              <a:rPr lang="en-US" sz="2800" dirty="0" smtClean="0"/>
              <a:t> about a hundred </a:t>
            </a:r>
            <a:r>
              <a:rPr lang="en-US" sz="2800" dirty="0" smtClean="0"/>
              <a:t>cannels </a:t>
            </a:r>
            <a:r>
              <a:rPr lang="en-US" sz="2800" dirty="0" smtClean="0"/>
              <a:t>there is great traffic.</a:t>
            </a:r>
          </a:p>
          <a:p>
            <a:r>
              <a:rPr lang="en-US" sz="2800" dirty="0" smtClean="0"/>
              <a:t> In the Venice Carnival takes place every year.</a:t>
            </a:r>
            <a:endParaRPr lang="sk-SK" sz="2800" dirty="0"/>
          </a:p>
        </p:txBody>
      </p:sp>
      <p:pic>
        <p:nvPicPr>
          <p:cNvPr id="4098" name="Picture 2" descr="http://www.brisbanedevoured.com/wp-content/uploads/2013/06/Venice-Bridg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74607" y="3588139"/>
            <a:ext cx="5813086" cy="3269861"/>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venicexplorer.net/tradizione/venice-carnival-photos/carnevale-venezia-2008/Carnevale-2008-masks/carnevale-venezia-2008-0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9675" y="3667438"/>
            <a:ext cx="3736497" cy="28023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797012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wheel(1)">
                                      <p:cBhvr>
                                        <p:cTn id="25" dur="20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anim calcmode="lin" valueType="num">
                                      <p:cBhvr additive="base">
                                        <p:cTn id="30" dur="500" fill="hold"/>
                                        <p:tgtEl>
                                          <p:spTgt spid="4098"/>
                                        </p:tgtEl>
                                        <p:attrNameLst>
                                          <p:attrName>ppt_x</p:attrName>
                                        </p:attrNameLst>
                                      </p:cBhvr>
                                      <p:tavLst>
                                        <p:tav tm="0">
                                          <p:val>
                                            <p:strVal val="#ppt_x"/>
                                          </p:val>
                                        </p:tav>
                                        <p:tav tm="100000">
                                          <p:val>
                                            <p:strVal val="#ppt_x"/>
                                          </p:val>
                                        </p:tav>
                                      </p:tavLst>
                                    </p:anim>
                                    <p:anim calcmode="lin" valueType="num">
                                      <p:cBhvr additive="base">
                                        <p:cTn id="31"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8800" b="1" u="sng" dirty="0" err="1" smtClean="0">
                <a:latin typeface="Bradley Hand ITC" panose="03070402050302030203" pitchFamily="66" charset="0"/>
              </a:rPr>
              <a:t>Rome</a:t>
            </a:r>
            <a:endParaRPr lang="sk-SK" sz="8800" b="1" u="sng" dirty="0">
              <a:latin typeface="Bradley Hand ITC" panose="03070402050302030203" pitchFamily="66" charset="0"/>
            </a:endParaRPr>
          </a:p>
        </p:txBody>
      </p:sp>
      <p:sp>
        <p:nvSpPr>
          <p:cNvPr id="3" name="Zástupný symbol obsahu 2"/>
          <p:cNvSpPr>
            <a:spLocks noGrp="1"/>
          </p:cNvSpPr>
          <p:nvPr>
            <p:ph idx="1"/>
          </p:nvPr>
        </p:nvSpPr>
        <p:spPr/>
        <p:txBody>
          <a:bodyPr>
            <a:normAutofit/>
          </a:bodyPr>
          <a:lstStyle/>
          <a:p>
            <a:r>
              <a:rPr lang="en-US" sz="2400" dirty="0" smtClean="0"/>
              <a:t>Rome is the</a:t>
            </a:r>
            <a:r>
              <a:rPr lang="sk-SK" sz="2400" dirty="0" smtClean="0"/>
              <a:t> </a:t>
            </a:r>
            <a:r>
              <a:rPr lang="sk-SK" sz="2400" dirty="0" err="1" smtClean="0"/>
              <a:t>capital</a:t>
            </a:r>
            <a:r>
              <a:rPr lang="sk-SK" sz="2400" dirty="0" smtClean="0"/>
              <a:t> and</a:t>
            </a:r>
            <a:r>
              <a:rPr lang="en-US" sz="2400" dirty="0" smtClean="0"/>
              <a:t> largest city in Italy. </a:t>
            </a:r>
            <a:endParaRPr lang="sk-SK" sz="2400" dirty="0" smtClean="0"/>
          </a:p>
          <a:p>
            <a:r>
              <a:rPr lang="en-US" sz="2400" dirty="0" smtClean="0"/>
              <a:t>Its history is long </a:t>
            </a:r>
            <a:r>
              <a:rPr lang="sk-SK" sz="2400" dirty="0" smtClean="0"/>
              <a:t>- </a:t>
            </a:r>
            <a:r>
              <a:rPr lang="en-US" sz="2400" dirty="0" smtClean="0"/>
              <a:t>2800 </a:t>
            </a:r>
            <a:r>
              <a:rPr lang="en-US" sz="2400" dirty="0" smtClean="0"/>
              <a:t>years.</a:t>
            </a:r>
            <a:r>
              <a:rPr lang="sk-SK" sz="2400" dirty="0" smtClean="0"/>
              <a:t> </a:t>
            </a:r>
          </a:p>
          <a:p>
            <a:r>
              <a:rPr lang="en-US" sz="2400" dirty="0" smtClean="0"/>
              <a:t>Vatican City in </a:t>
            </a:r>
            <a:r>
              <a:rPr lang="en-US" sz="2400" dirty="0" smtClean="0"/>
              <a:t>Rome </a:t>
            </a:r>
            <a:r>
              <a:rPr lang="en-US" sz="2400" dirty="0" smtClean="0"/>
              <a:t>is the seat of the Pope.</a:t>
            </a:r>
            <a:endParaRPr lang="sk-SK" sz="2400" dirty="0" smtClean="0"/>
          </a:p>
          <a:p>
            <a:r>
              <a:rPr lang="sk-SK" sz="2400" dirty="0" smtClean="0"/>
              <a:t>In </a:t>
            </a:r>
            <a:r>
              <a:rPr lang="sk-SK" sz="2400" dirty="0" err="1" smtClean="0"/>
              <a:t>Rome</a:t>
            </a:r>
            <a:r>
              <a:rPr lang="sk-SK" sz="2400" dirty="0" smtClean="0"/>
              <a:t> </a:t>
            </a:r>
            <a:r>
              <a:rPr lang="sk-SK" sz="2400" dirty="0" err="1" smtClean="0"/>
              <a:t>is</a:t>
            </a:r>
            <a:r>
              <a:rPr lang="sk-SK" sz="2400" dirty="0" smtClean="0"/>
              <a:t> </a:t>
            </a:r>
            <a:r>
              <a:rPr lang="sk-SK" sz="2400" dirty="0" err="1" smtClean="0"/>
              <a:t>the</a:t>
            </a:r>
            <a:r>
              <a:rPr lang="sk-SK" sz="2400" dirty="0" smtClean="0"/>
              <a:t> </a:t>
            </a:r>
            <a:r>
              <a:rPr lang="sk-SK" sz="2400" dirty="0" err="1" smtClean="0"/>
              <a:t>Colloseum</a:t>
            </a:r>
            <a:r>
              <a:rPr lang="sk-SK" sz="2400" dirty="0" smtClean="0"/>
              <a:t>.</a:t>
            </a:r>
            <a:endParaRPr lang="sk-SK" sz="2400" dirty="0"/>
          </a:p>
        </p:txBody>
      </p:sp>
      <p:pic>
        <p:nvPicPr>
          <p:cNvPr id="5122" name="Picture 2" descr="http://www.turancar.sk/buxus/images/fotos/hotel-186150/Rim_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70143" y="3501540"/>
            <a:ext cx="4868474" cy="3249707"/>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www.toyo-travel.sk/sub/toyo-travel.sk/images/shop-active-images/rim/77af6442e1_51168312_o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83877" y="3857414"/>
            <a:ext cx="4138103" cy="30001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95314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3" dur="2000" fill="hold"/>
                                        <p:tgtEl>
                                          <p:spTgt spid="51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The Leaning Tower</a:t>
            </a:r>
            <a:endParaRPr lang="sk-SK" dirty="0"/>
          </a:p>
        </p:txBody>
      </p:sp>
      <p:sp>
        <p:nvSpPr>
          <p:cNvPr id="3" name="Zástupný symbol obsahu 2"/>
          <p:cNvSpPr>
            <a:spLocks noGrp="1"/>
          </p:cNvSpPr>
          <p:nvPr>
            <p:ph idx="1"/>
          </p:nvPr>
        </p:nvSpPr>
        <p:spPr/>
        <p:txBody>
          <a:bodyPr/>
          <a:lstStyle/>
          <a:p>
            <a:r>
              <a:rPr lang="en-US" sz="2800" dirty="0" smtClean="0"/>
              <a:t>The Leaning Tower is famous for the fact that</a:t>
            </a:r>
            <a:r>
              <a:rPr lang="sk-SK" sz="2800" dirty="0" smtClean="0"/>
              <a:t> </a:t>
            </a:r>
            <a:r>
              <a:rPr lang="en-US" sz="2800" dirty="0" smtClean="0"/>
              <a:t>physicist Galileo Galilei studies of gravity and free fall</a:t>
            </a:r>
            <a:r>
              <a:rPr lang="sk-SK" sz="2800" dirty="0" smtClean="0"/>
              <a:t> </a:t>
            </a:r>
            <a:r>
              <a:rPr lang="en-US" sz="2800" dirty="0" smtClean="0"/>
              <a:t>there</a:t>
            </a:r>
            <a:r>
              <a:rPr lang="sk-SK" sz="2800" dirty="0" smtClean="0"/>
              <a:t>.</a:t>
            </a:r>
          </a:p>
          <a:p>
            <a:r>
              <a:rPr lang="en-US" sz="2800" dirty="0" smtClean="0"/>
              <a:t>Leaning tower </a:t>
            </a:r>
            <a:r>
              <a:rPr lang="en-US" sz="2800" dirty="0" err="1" smtClean="0"/>
              <a:t>leaneds</a:t>
            </a:r>
            <a:r>
              <a:rPr lang="en-US" sz="2800" dirty="0" smtClean="0"/>
              <a:t> because underneath </a:t>
            </a:r>
            <a:r>
              <a:rPr lang="sk-SK" sz="2800" dirty="0" err="1" smtClean="0"/>
              <a:t>is</a:t>
            </a:r>
            <a:r>
              <a:rPr lang="sk-SK" sz="2800" dirty="0" smtClean="0"/>
              <a:t> </a:t>
            </a:r>
            <a:r>
              <a:rPr lang="en-US" sz="2800" dirty="0" smtClean="0"/>
              <a:t>the soft ground.</a:t>
            </a:r>
            <a:endParaRPr lang="sk-SK" sz="2800" dirty="0" smtClean="0"/>
          </a:p>
          <a:p>
            <a:endParaRPr lang="sk-SK" dirty="0" smtClean="0"/>
          </a:p>
          <a:p>
            <a:endParaRPr lang="sk-SK" dirty="0"/>
          </a:p>
        </p:txBody>
      </p:sp>
      <p:pic>
        <p:nvPicPr>
          <p:cNvPr id="4" name="Picture 2" descr="http://0.tqn.com/d/architecture/1/0/d/s/PisaFlickrM4rvi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16219" y="3453058"/>
            <a:ext cx="4399626" cy="3248161"/>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http://www.boomvisits.com/wp-content/uploads/2012/10/Leaning-Towr-of-Pis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20195" y="3241619"/>
            <a:ext cx="3717565" cy="36151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89138349"/>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err="1"/>
              <a:t>Thank</a:t>
            </a:r>
            <a:r>
              <a:rPr lang="sk-SK" dirty="0"/>
              <a:t> </a:t>
            </a:r>
            <a:r>
              <a:rPr lang="sk-SK" dirty="0" err="1"/>
              <a:t>you</a:t>
            </a:r>
            <a:r>
              <a:rPr lang="sk-SK" dirty="0"/>
              <a:t> </a:t>
            </a:r>
            <a:r>
              <a:rPr lang="sk-SK" dirty="0" err="1"/>
              <a:t>for</a:t>
            </a:r>
            <a:r>
              <a:rPr lang="sk-SK" dirty="0"/>
              <a:t> </a:t>
            </a:r>
            <a:r>
              <a:rPr lang="sk-SK" dirty="0" err="1"/>
              <a:t>attention</a:t>
            </a:r>
            <a:endParaRPr lang="sk-SK" dirty="0"/>
          </a:p>
        </p:txBody>
      </p:sp>
      <p:sp>
        <p:nvSpPr>
          <p:cNvPr id="3" name="Zástupný symbol obsahu 2"/>
          <p:cNvSpPr>
            <a:spLocks noGrp="1"/>
          </p:cNvSpPr>
          <p:nvPr>
            <p:ph idx="1"/>
          </p:nvPr>
        </p:nvSpPr>
        <p:spPr/>
        <p:txBody>
          <a:bodyPr/>
          <a:lstStyle/>
          <a:p>
            <a:pPr marL="0" indent="0">
              <a:buNone/>
            </a:pPr>
            <a:endParaRPr lang="sk-SK" dirty="0" smtClean="0"/>
          </a:p>
          <a:p>
            <a:pPr marL="0" indent="0">
              <a:buNone/>
            </a:pPr>
            <a:endParaRPr lang="sk-SK" dirty="0"/>
          </a:p>
          <a:p>
            <a:pPr marL="0" indent="0">
              <a:buNone/>
            </a:pPr>
            <a:r>
              <a:rPr lang="sk-SK" sz="3200" dirty="0" err="1" smtClean="0"/>
              <a:t>Origin</a:t>
            </a:r>
            <a:r>
              <a:rPr lang="sk-SK" sz="3200" dirty="0" smtClean="0"/>
              <a:t>: Text-</a:t>
            </a:r>
            <a:r>
              <a:rPr lang="sk-SK" sz="3200" dirty="0" err="1" smtClean="0"/>
              <a:t>wikipedia</a:t>
            </a:r>
            <a:r>
              <a:rPr lang="sk-SK" sz="3200" dirty="0" smtClean="0"/>
              <a:t>, </a:t>
            </a:r>
            <a:r>
              <a:rPr lang="sk-SK" sz="3200" dirty="0" err="1" smtClean="0"/>
              <a:t>Pictures</a:t>
            </a:r>
            <a:r>
              <a:rPr lang="sk-SK" sz="3200" dirty="0" smtClean="0"/>
              <a:t>-Google</a:t>
            </a:r>
          </a:p>
          <a:p>
            <a:pPr marL="0" indent="0">
              <a:buNone/>
            </a:pPr>
            <a:r>
              <a:rPr lang="sk-SK" sz="3200" dirty="0" smtClean="0"/>
              <a:t>By: </a:t>
            </a:r>
            <a:r>
              <a:rPr lang="sk-SK" sz="3200" smtClean="0"/>
              <a:t>Matej </a:t>
            </a:r>
            <a:r>
              <a:rPr lang="sk-SK" sz="3200" smtClean="0"/>
              <a:t>Šulek</a:t>
            </a:r>
            <a:endParaRPr lang="sk-SK" sz="3200" dirty="0"/>
          </a:p>
        </p:txBody>
      </p:sp>
    </p:spTree>
    <p:extLst>
      <p:ext uri="{BB962C8B-B14F-4D97-AF65-F5344CB8AC3E}">
        <p14:creationId xmlns="" xmlns:p14="http://schemas.microsoft.com/office/powerpoint/2010/main" val="42174566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Retrospektíva">
  <a:themeElements>
    <a:clrScheme name="Retrospektí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í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425</TotalTime>
  <Words>305</Words>
  <Application>Microsoft Office PowerPoint</Application>
  <PresentationFormat>Vlastná</PresentationFormat>
  <Paragraphs>33</Paragraphs>
  <Slides>9</Slides>
  <Notes>0</Notes>
  <HiddenSlides>0</HiddenSlides>
  <MMClips>0</MMClips>
  <ScaleCrop>false</ScaleCrop>
  <HeadingPairs>
    <vt:vector size="4" baseType="variant">
      <vt:variant>
        <vt:lpstr>Motív</vt:lpstr>
      </vt:variant>
      <vt:variant>
        <vt:i4>1</vt:i4>
      </vt:variant>
      <vt:variant>
        <vt:lpstr>Nadpisy snímok</vt:lpstr>
      </vt:variant>
      <vt:variant>
        <vt:i4>9</vt:i4>
      </vt:variant>
    </vt:vector>
  </HeadingPairs>
  <TitlesOfParts>
    <vt:vector size="10" baseType="lpstr">
      <vt:lpstr>Retrospektíva</vt:lpstr>
      <vt:lpstr>Snímka 1</vt:lpstr>
      <vt:lpstr>content</vt:lpstr>
      <vt:lpstr>Italy</vt:lpstr>
      <vt:lpstr>         location</vt:lpstr>
      <vt:lpstr>Natural Character</vt:lpstr>
      <vt:lpstr>Venice</vt:lpstr>
      <vt:lpstr>Rome</vt:lpstr>
      <vt:lpstr>The Leaning Tower</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Italy</dc:title>
  <dc:creator>Matej Šulek</dc:creator>
  <cp:lastModifiedBy>ucitel3</cp:lastModifiedBy>
  <cp:revision>29</cp:revision>
  <dcterms:created xsi:type="dcterms:W3CDTF">2014-01-28T19:08:49Z</dcterms:created>
  <dcterms:modified xsi:type="dcterms:W3CDTF">2014-03-06T22:32:44Z</dcterms:modified>
</cp:coreProperties>
</file>